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</p:sldMasterIdLst>
  <p:notesMasterIdLst>
    <p:notesMasterId r:id="rId26"/>
  </p:notesMasterIdLst>
  <p:handoutMasterIdLst>
    <p:handoutMasterId r:id="rId27"/>
  </p:handoutMasterIdLst>
  <p:sldIdLst>
    <p:sldId id="903" r:id="rId3"/>
    <p:sldId id="1023" r:id="rId4"/>
    <p:sldId id="911" r:id="rId5"/>
    <p:sldId id="970" r:id="rId6"/>
    <p:sldId id="1024" r:id="rId7"/>
    <p:sldId id="944" r:id="rId8"/>
    <p:sldId id="972" r:id="rId9"/>
    <p:sldId id="975" r:id="rId10"/>
    <p:sldId id="976" r:id="rId11"/>
    <p:sldId id="977" r:id="rId12"/>
    <p:sldId id="1029" r:id="rId13"/>
    <p:sldId id="1028" r:id="rId14"/>
    <p:sldId id="1018" r:id="rId15"/>
    <p:sldId id="1019" r:id="rId16"/>
    <p:sldId id="1017" r:id="rId17"/>
    <p:sldId id="1030" r:id="rId18"/>
    <p:sldId id="1025" r:id="rId19"/>
    <p:sldId id="978" r:id="rId20"/>
    <p:sldId id="916" r:id="rId21"/>
    <p:sldId id="979" r:id="rId22"/>
    <p:sldId id="964" r:id="rId23"/>
    <p:sldId id="971" r:id="rId24"/>
    <p:sldId id="1022" r:id="rId25"/>
  </p:sldIdLst>
  <p:sldSz cx="9144000" cy="6858000" type="screen4x3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7836" autoAdjust="0"/>
  </p:normalViewPr>
  <p:slideViewPr>
    <p:cSldViewPr>
      <p:cViewPr varScale="1">
        <p:scale>
          <a:sx n="100" d="100"/>
          <a:sy n="100" d="100"/>
        </p:scale>
        <p:origin x="195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4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C027C4ED-725F-4FF8-9CD9-2D6D7C13786D}" type="datetimeFigureOut">
              <a:rPr lang="de-DE"/>
              <a:pPr>
                <a:defRPr/>
              </a:pPr>
              <a:t>24.06.2020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dirty="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C4C2B71-5939-4CEB-8080-0C9C16B0D263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939142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gif>
</file>

<file path=ppt/media/image12.gif>
</file>

<file path=ppt/media/image13.png>
</file>

<file path=ppt/media/image14.jpeg>
</file>

<file path=ppt/media/image15.jpeg>
</file>

<file path=ppt/media/image16.png>
</file>

<file path=ppt/media/image19.png>
</file>

<file path=ppt/media/image20.jpeg>
</file>

<file path=ppt/media/image21.jpeg>
</file>

<file path=ppt/media/image22.jpeg>
</file>

<file path=ppt/media/image3.jpe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0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40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b="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0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b="0">
                <a:latin typeface="Arial" panose="020B0604020202020204" pitchFamily="34" charset="0"/>
              </a:defRPr>
            </a:lvl1pPr>
          </a:lstStyle>
          <a:p>
            <a:fld id="{5F43B7F4-7E80-40AC-BFA7-82B2571ADA2A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831842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101116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013752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5897563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5897563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9428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8019339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el, Text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2571067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962D77-78F7-4CD9-B9E8-8AC25B2D0E50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666930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9A880A-36B6-4D6E-A1BD-B8CCDF3E37C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7366591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843201-116F-4E8F-814D-325A268A4C31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955978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F1DDD0-441C-490C-BF21-C9DD72FC5CDB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0166069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A461F5-2EEA-4C0C-8804-A85B99C8E42F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40490690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444471-98CA-45B0-BF5E-A1445F7991F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84238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Font typeface="Wingdings" pitchFamily="2" charset="2"/>
              <a:buChar char="§"/>
              <a:defRPr b="1"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buFont typeface="Wingdings" pitchFamily="2" charset="2"/>
              <a:buChar char="§"/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9866006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7114F1-A0CB-4131-9BC0-51F0FE9276FE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8120121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3BD0BB-E54C-49E0-B1DD-8C8F76C019D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4248483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886C9A-3726-47D6-A5C5-5A9208551CA2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2315783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C04C5B-0188-4B35-9801-E1096CA7FB69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5460219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FF66A22-3FDC-47BA-B1F4-03968A7F3A34}" type="slidenum">
              <a:rPr lang="de-DE" altLang="en-US"/>
              <a:pPr/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26800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064627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4546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10276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248506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3041451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1275853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de-DE"/>
              <a:t>Markus Zanker, University Klagenfurt, markus.zanker@uni-klu.ac.at</a:t>
            </a:r>
          </a:p>
        </p:txBody>
      </p:sp>
    </p:spTree>
    <p:extLst>
      <p:ext uri="{BB962C8B-B14F-4D97-AF65-F5344CB8AC3E}">
        <p14:creationId xmlns:p14="http://schemas.microsoft.com/office/powerpoint/2010/main" val="425444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This section 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533400" y="12192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9" name="Text Box 5"/>
          <p:cNvSpPr txBox="1">
            <a:spLocks noChangeArrowheads="1"/>
          </p:cNvSpPr>
          <p:nvPr/>
        </p:nvSpPr>
        <p:spPr bwMode="auto">
          <a:xfrm>
            <a:off x="7907338" y="6248400"/>
            <a:ext cx="696912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r>
              <a:rPr lang="de-DE" altLang="en-US" sz="1000" b="0"/>
              <a:t>- </a:t>
            </a:r>
            <a:fld id="{2B74D56E-DC23-42CC-840C-8FEDE5C92694}" type="slidenum">
              <a:rPr lang="de-DE" altLang="en-US" sz="1000" b="0"/>
              <a:pPr eaLnBrk="1" hangingPunct="1"/>
              <a:t>‹#›</a:t>
            </a:fld>
            <a:r>
              <a:rPr lang="de-DE" altLang="en-US" sz="1000" b="0"/>
              <a:t> -</a:t>
            </a:r>
          </a:p>
        </p:txBody>
      </p:sp>
      <p:sp>
        <p:nvSpPr>
          <p:cNvPr id="1030" name="Line 6"/>
          <p:cNvSpPr>
            <a:spLocks noChangeShapeType="1"/>
          </p:cNvSpPr>
          <p:nvPr/>
        </p:nvSpPr>
        <p:spPr bwMode="auto">
          <a:xfrm>
            <a:off x="609600" y="6096000"/>
            <a:ext cx="8001000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 noChangeArrowheads="1"/>
          </p:cNvSpPr>
          <p:nvPr>
            <p:ph type="ftr" sz="quarter" idx="3"/>
          </p:nvPr>
        </p:nvSpPr>
        <p:spPr>
          <a:xfrm>
            <a:off x="539750" y="6245225"/>
            <a:ext cx="4464050" cy="476250"/>
          </a:xfrm>
          <a:prstGeom prst="rect">
            <a:avLst/>
          </a:prstGeom>
          <a:ln/>
        </p:spPr>
        <p:txBody>
          <a:bodyPr/>
          <a:lstStyle>
            <a:lvl1pPr>
              <a:defRPr sz="1000" b="0" dirty="0" smtClean="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Tutorial: Introduction to Recommender Systems, ACM SAC 2010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ts val="1200"/>
        </a:spcBef>
        <a:spcAft>
          <a:spcPct val="0"/>
        </a:spcAft>
        <a:buChar char="•"/>
        <a:defRPr sz="2000">
          <a:solidFill>
            <a:srgbClr val="003366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rgbClr val="003366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700">
          <a:solidFill>
            <a:srgbClr val="003366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700">
          <a:solidFill>
            <a:srgbClr val="003366"/>
          </a:solidFill>
          <a:latin typeface="+mn-lt"/>
          <a:ea typeface="Times New Roman" pitchFamily="18" charset="0"/>
          <a:cs typeface="Helvetica" pitchFamily="34" charset="0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Titelmasterformat durch Klicken bearbeiten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Textmasterformate durch Klicken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panose="020B0604020202020204" pitchFamily="34" charset="0"/>
              </a:defRPr>
            </a:lvl1pPr>
          </a:lstStyle>
          <a:p>
            <a:fld id="{7EE55EDD-345D-4566-90F4-05F3A90D78B5}" type="slidenum">
              <a:rPr lang="de-DE" altLang="en-US"/>
              <a:pPr/>
              <a:t>‹#›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yaohang@cs.odu.edu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businessinsider.com/robot-can-paint-as-well-as-van-gogh-2015-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https://www.thispersondoesnotexist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9"/>
          <p:cNvSpPr>
            <a:spLocks noChangeArrowheads="1"/>
          </p:cNvSpPr>
          <p:nvPr/>
        </p:nvSpPr>
        <p:spPr bwMode="auto">
          <a:xfrm>
            <a:off x="695325" y="3962400"/>
            <a:ext cx="775335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23850" indent="-323850" defTabSz="865188">
              <a:spcBef>
                <a:spcPct val="20000"/>
              </a:spcBef>
              <a:buClr>
                <a:srgbClr val="790015"/>
              </a:buClr>
              <a:buChar char="•"/>
              <a:defRPr b="1">
                <a:solidFill>
                  <a:srgbClr val="790015"/>
                </a:solidFill>
                <a:latin typeface="Arial" panose="020B0604020202020204" pitchFamily="34" charset="0"/>
              </a:defRPr>
            </a:lvl1pPr>
            <a:lvl2pPr marL="742950" indent="-285750" defTabSz="865188">
              <a:spcBef>
                <a:spcPct val="20000"/>
              </a:spcBef>
              <a:buClr>
                <a:srgbClr val="0000CC"/>
              </a:buClr>
              <a:buChar char="–"/>
              <a:defRPr sz="1600" b="1">
                <a:solidFill>
                  <a:srgbClr val="00279F"/>
                </a:solidFill>
                <a:latin typeface="Arial" panose="020B0604020202020204" pitchFamily="34" charset="0"/>
              </a:defRPr>
            </a:lvl2pPr>
            <a:lvl3pPr marL="1143000" indent="-228600" defTabSz="865188">
              <a:spcBef>
                <a:spcPct val="20000"/>
              </a:spcBef>
              <a:buClr>
                <a:srgbClr val="0000CC"/>
              </a:buClr>
              <a:buChar char="•"/>
              <a:defRPr sz="1600" b="1">
                <a:solidFill>
                  <a:srgbClr val="00279F"/>
                </a:solidFill>
                <a:latin typeface="Arial" panose="020B0604020202020204" pitchFamily="34" charset="0"/>
              </a:defRPr>
            </a:lvl3pPr>
            <a:lvl4pPr marL="1600200" indent="-228600" defTabSz="8651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865188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865188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865188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865188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865188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buFontTx/>
              <a:buNone/>
            </a:pPr>
            <a:endParaRPr lang="zh-CN" altLang="en-US" sz="2000" dirty="0">
              <a:ea typeface="SimSun" panose="02010600030101010101" pitchFamily="2" charset="-122"/>
            </a:endParaRPr>
          </a:p>
          <a:p>
            <a:pPr algn="ctr" eaLnBrk="1" hangingPunct="1">
              <a:buFontTx/>
              <a:buNone/>
            </a:pPr>
            <a:r>
              <a:rPr lang="en-US" altLang="en-US" sz="2000" b="0" dirty="0"/>
              <a:t>By Yaohang Li, Ph.D.</a:t>
            </a:r>
            <a:br>
              <a:rPr lang="en-US" altLang="en-US" sz="2000" b="0" dirty="0"/>
            </a:br>
            <a:r>
              <a:rPr lang="en-US" altLang="en-US" sz="2000" b="0" dirty="0"/>
              <a:t>Department of Computer Science</a:t>
            </a:r>
            <a:br>
              <a:rPr lang="en-US" altLang="en-US" sz="2000" b="0" dirty="0"/>
            </a:br>
            <a:r>
              <a:rPr lang="en-US" altLang="en-US" sz="2000" b="0" dirty="0"/>
              <a:t>Old Dominion University</a:t>
            </a:r>
            <a:br>
              <a:rPr lang="en-US" altLang="en-US" sz="2000" b="0" dirty="0"/>
            </a:br>
            <a:r>
              <a:rPr lang="en-US" altLang="en-US" sz="2000" b="0" dirty="0">
                <a:hlinkClick r:id="rId2"/>
              </a:rPr>
              <a:t>yaohang@cs.odu.edu</a:t>
            </a:r>
            <a:r>
              <a:rPr lang="en-US" altLang="en-US" sz="2000" b="0" dirty="0"/>
              <a:t> </a:t>
            </a:r>
            <a:endParaRPr lang="en-US" altLang="zh-CN" sz="1800" b="0" u="sng" dirty="0">
              <a:ea typeface="SimSun" panose="02010600030101010101" pitchFamily="2" charset="-122"/>
            </a:endParaRPr>
          </a:p>
        </p:txBody>
      </p:sp>
      <p:sp>
        <p:nvSpPr>
          <p:cNvPr id="4099" name="Rectangle 20"/>
          <p:cNvSpPr>
            <a:spLocks noChangeArrowheads="1"/>
          </p:cNvSpPr>
          <p:nvPr/>
        </p:nvSpPr>
        <p:spPr bwMode="auto">
          <a:xfrm>
            <a:off x="938832" y="1556792"/>
            <a:ext cx="721492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790015"/>
              </a:buClr>
              <a:buChar char="•"/>
              <a:defRPr b="1">
                <a:solidFill>
                  <a:srgbClr val="790015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00CC"/>
              </a:buClr>
              <a:buChar char="–"/>
              <a:defRPr sz="1600" b="1">
                <a:solidFill>
                  <a:srgbClr val="00279F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00CC"/>
              </a:buClr>
              <a:buChar char="•"/>
              <a:defRPr sz="1600" b="1">
                <a:solidFill>
                  <a:srgbClr val="00279F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  <a:defRPr/>
            </a:pPr>
            <a:r>
              <a:rPr lang="en-US" altLang="zh-CN" sz="4000" dirty="0">
                <a:solidFill>
                  <a:srgbClr val="003366"/>
                </a:solidFill>
                <a:latin typeface="Calibri" pitchFamily="34" charset="0"/>
                <a:ea typeface="+mj-ea"/>
                <a:cs typeface="+mj-cs"/>
              </a:rPr>
              <a:t>Generative Adversarial Networks</a:t>
            </a:r>
          </a:p>
        </p:txBody>
      </p:sp>
    </p:spTree>
    <p:extLst>
      <p:ext uri="{BB962C8B-B14F-4D97-AF65-F5344CB8AC3E}">
        <p14:creationId xmlns:p14="http://schemas.microsoft.com/office/powerpoint/2010/main" val="2818834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the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to Fool the Discriminator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326" y="2412750"/>
            <a:ext cx="7977348" cy="2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661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324F8-08EB-4245-956C-170FA9186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MNIST GAN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B47B8-2EC9-4F43-812F-86CE4E83A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</a:t>
            </a:r>
            <a:r>
              <a:rPr lang="en-US" dirty="0" err="1"/>
              <a:t>GAN_MNIST.ipynb</a:t>
            </a:r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4723C97-0FB6-4ED0-A89E-3ED81692E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919" y="2276872"/>
            <a:ext cx="3602162" cy="3607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108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 (GAN)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Adversarial Learning</a:t>
            </a:r>
          </a:p>
          <a:p>
            <a:r>
              <a:rPr lang="en-US" dirty="0">
                <a:solidFill>
                  <a:schemeClr val="bg2"/>
                </a:solidFill>
              </a:rPr>
              <a:t>GAN Architecture</a:t>
            </a:r>
          </a:p>
          <a:p>
            <a:r>
              <a:rPr lang="en-US" dirty="0"/>
              <a:t>DCGAN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GAN Applications</a:t>
            </a:r>
          </a:p>
          <a:p>
            <a:r>
              <a:rPr lang="en-US" dirty="0">
                <a:solidFill>
                  <a:schemeClr val="bg2"/>
                </a:solidFill>
              </a:rPr>
              <a:t>The Fundamentals of GAN</a:t>
            </a:r>
          </a:p>
          <a:p>
            <a:r>
              <a:rPr lang="en-US" dirty="0">
                <a:solidFill>
                  <a:schemeClr val="bg2"/>
                </a:solidFill>
              </a:rPr>
              <a:t>FAT-GAN</a:t>
            </a:r>
          </a:p>
        </p:txBody>
      </p:sp>
    </p:spTree>
    <p:extLst>
      <p:ext uri="{BB962C8B-B14F-4D97-AF65-F5344CB8AC3E}">
        <p14:creationId xmlns:p14="http://schemas.microsoft.com/office/powerpoint/2010/main" val="4016587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0021D-0A5E-431B-B395-4C69FA1B3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Convolutional GAN (DCGAN)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1D804-A449-439E-BE0C-E1126FCAB3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the sensitivity of Discriminator</a:t>
            </a:r>
          </a:p>
          <a:p>
            <a:r>
              <a:rPr lang="en-US" dirty="0"/>
              <a:t>Improve the approximation of Generator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7832E6-3619-4496-B103-06420907E80C}"/>
              </a:ext>
            </a:extLst>
          </p:cNvPr>
          <p:cNvSpPr/>
          <p:nvPr/>
        </p:nvSpPr>
        <p:spPr>
          <a:xfrm>
            <a:off x="0" y="6252488"/>
            <a:ext cx="822959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</a:rPr>
              <a:t>Radford, Alec, Luke Metz, and </a:t>
            </a:r>
            <a:r>
              <a:rPr lang="en-US" sz="1100" dirty="0" err="1">
                <a:solidFill>
                  <a:schemeClr val="bg2"/>
                </a:solidFill>
              </a:rPr>
              <a:t>Soumith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Chintala</a:t>
            </a:r>
            <a:r>
              <a:rPr lang="en-US" sz="1100" dirty="0">
                <a:solidFill>
                  <a:schemeClr val="bg2"/>
                </a:solidFill>
              </a:rPr>
              <a:t>. "Unsupervised representation learning with deep convolutional generative adversarial networks." arXiv:1511.06434 (2015).</a:t>
            </a:r>
          </a:p>
        </p:txBody>
      </p:sp>
      <p:pic>
        <p:nvPicPr>
          <p:cNvPr id="2050" name="Picture 2" descr="image0">
            <a:extLst>
              <a:ext uri="{FF2B5EF4-FFF2-40B4-BE49-F238E27FC236}">
                <a16:creationId xmlns:a16="http://schemas.microsoft.com/office/drawing/2014/main" id="{4219F220-2BBC-4BAC-81CB-52067AF90C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0442"/>
            <a:ext cx="9144000" cy="213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2230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5EC97-95A6-4D8B-A217-978CCA5D8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D0315-C424-428D-BC53-C139D3B2F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Convolution Layer in both Discriminator and Generator</a:t>
            </a:r>
          </a:p>
          <a:p>
            <a:pPr lvl="1"/>
            <a:r>
              <a:rPr lang="en-US" dirty="0" err="1"/>
              <a:t>Strided</a:t>
            </a:r>
            <a:r>
              <a:rPr lang="en-US" dirty="0"/>
              <a:t> Convolution (Discriminator)</a:t>
            </a:r>
          </a:p>
          <a:p>
            <a:pPr lvl="1"/>
            <a:r>
              <a:rPr lang="en-US" dirty="0"/>
              <a:t>Fractional-</a:t>
            </a:r>
            <a:r>
              <a:rPr lang="en-US" dirty="0" err="1"/>
              <a:t>strided</a:t>
            </a:r>
            <a:r>
              <a:rPr lang="en-US" dirty="0"/>
              <a:t> Convolution (Generator)</a:t>
            </a:r>
          </a:p>
          <a:p>
            <a:r>
              <a:rPr lang="en-US" dirty="0"/>
              <a:t>Batch Normalization</a:t>
            </a:r>
          </a:p>
          <a:p>
            <a:r>
              <a:rPr lang="en-US" dirty="0"/>
              <a:t>Remove Fully-Connected Hidden Layers for Deeper Architecture</a:t>
            </a:r>
          </a:p>
          <a:p>
            <a:r>
              <a:rPr lang="en-US" dirty="0" err="1"/>
              <a:t>ReLU</a:t>
            </a:r>
            <a:r>
              <a:rPr lang="en-US" dirty="0"/>
              <a:t> in Generator except for output (Tanh)</a:t>
            </a:r>
          </a:p>
          <a:p>
            <a:r>
              <a:rPr lang="en-US" dirty="0" err="1"/>
              <a:t>LeakyReLU</a:t>
            </a:r>
            <a:r>
              <a:rPr lang="en-US" dirty="0"/>
              <a:t> for Discriminator </a:t>
            </a:r>
          </a:p>
        </p:txBody>
      </p:sp>
    </p:spTree>
    <p:extLst>
      <p:ext uri="{BB962C8B-B14F-4D97-AF65-F5344CB8AC3E}">
        <p14:creationId xmlns:p14="http://schemas.microsoft.com/office/powerpoint/2010/main" val="305750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F8A29-2B26-460A-B2BE-EBC5B3DC3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 on MNIST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9A10A-194E-4BC8-A110-90BDD37C7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E852E81-9551-406E-87CB-7F22AA24086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966" y="2060848"/>
            <a:ext cx="3855542" cy="3828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6FCD00B-4D82-4C49-AE2A-001FC91FF36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475" y="2060848"/>
            <a:ext cx="3855542" cy="3823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861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8EFC7-4FD3-42A7-B655-D3D87B022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Using GAN to draw your own flamingo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6F9B8-5981-42A7-A8E9-45FCE1495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Jupyter</a:t>
            </a:r>
            <a:r>
              <a:rPr lang="en-US" dirty="0"/>
              <a:t> notebook </a:t>
            </a:r>
            <a:r>
              <a:rPr lang="en-US" dirty="0" err="1"/>
              <a:t>GAN_flamingo.ipynb</a:t>
            </a:r>
            <a:endParaRPr lang="en-US" dirty="0"/>
          </a:p>
        </p:txBody>
      </p:sp>
      <p:pic>
        <p:nvPicPr>
          <p:cNvPr id="5" name="Picture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9EA0D2B1-0F9F-40FF-96A5-FECD5A84B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2204864"/>
            <a:ext cx="5487650" cy="36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46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 (GAN)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Adversarial Learning</a:t>
            </a:r>
          </a:p>
          <a:p>
            <a:r>
              <a:rPr lang="en-US" dirty="0">
                <a:solidFill>
                  <a:schemeClr val="bg2"/>
                </a:solidFill>
              </a:rPr>
              <a:t>GAN Architecture</a:t>
            </a:r>
          </a:p>
          <a:p>
            <a:r>
              <a:rPr lang="en-US" dirty="0">
                <a:solidFill>
                  <a:schemeClr val="bg2"/>
                </a:solidFill>
              </a:rPr>
              <a:t>DCGAN</a:t>
            </a:r>
          </a:p>
          <a:p>
            <a:r>
              <a:rPr lang="en-US" dirty="0"/>
              <a:t>GAN Applications</a:t>
            </a:r>
          </a:p>
          <a:p>
            <a:r>
              <a:rPr lang="en-US" dirty="0">
                <a:solidFill>
                  <a:schemeClr val="bg2"/>
                </a:solidFill>
              </a:rPr>
              <a:t>The Fundamentals of GAN</a:t>
            </a:r>
          </a:p>
          <a:p>
            <a:r>
              <a:rPr lang="en-US" dirty="0">
                <a:solidFill>
                  <a:schemeClr val="bg2"/>
                </a:solidFill>
              </a:rPr>
              <a:t>FAT-GAN</a:t>
            </a:r>
          </a:p>
        </p:txBody>
      </p:sp>
    </p:spTree>
    <p:extLst>
      <p:ext uri="{BB962C8B-B14F-4D97-AF65-F5344CB8AC3E}">
        <p14:creationId xmlns:p14="http://schemas.microsoft.com/office/powerpoint/2010/main" val="507076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of GAN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trained to mimic any distribution of data</a:t>
            </a:r>
          </a:p>
          <a:p>
            <a:r>
              <a:rPr lang="en-US" dirty="0"/>
              <a:t>Applications</a:t>
            </a:r>
          </a:p>
          <a:p>
            <a:pPr lvl="1"/>
            <a:r>
              <a:rPr lang="en-US" dirty="0"/>
              <a:t>Artificial Arts</a:t>
            </a:r>
          </a:p>
          <a:p>
            <a:pPr lvl="1"/>
            <a:r>
              <a:rPr lang="en-US" dirty="0"/>
              <a:t>Virtual Reality</a:t>
            </a:r>
          </a:p>
          <a:p>
            <a:pPr lvl="1"/>
            <a:r>
              <a:rPr lang="en-US" dirty="0"/>
              <a:t>New Characters</a:t>
            </a:r>
          </a:p>
          <a:p>
            <a:pPr lvl="1"/>
            <a:r>
              <a:rPr lang="en-US" dirty="0"/>
              <a:t>Artificial Music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225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Generating Virtual Arts</a:t>
            </a:r>
          </a:p>
        </p:txBody>
      </p:sp>
      <p:pic>
        <p:nvPicPr>
          <p:cNvPr id="6146" name="Picture 2" descr="See the sourc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945" y="1726834"/>
            <a:ext cx="3960440" cy="196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ee the source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1" y="3690812"/>
            <a:ext cx="4830829" cy="2317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44285" y="6237312"/>
            <a:ext cx="785921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http://www.businessinsider.com/robot-can-paint-as-well-as-van-gogh-2015-9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37938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 (GAN)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Adversarial Learning</a:t>
            </a:r>
          </a:p>
          <a:p>
            <a:r>
              <a:rPr lang="en-US" dirty="0"/>
              <a:t>GAN Architecture</a:t>
            </a:r>
          </a:p>
          <a:p>
            <a:r>
              <a:rPr lang="en-US" dirty="0"/>
              <a:t>DCGAN</a:t>
            </a:r>
          </a:p>
          <a:p>
            <a:r>
              <a:rPr lang="en-US" dirty="0"/>
              <a:t>GAN Applications</a:t>
            </a:r>
          </a:p>
          <a:p>
            <a:r>
              <a:rPr lang="en-US" dirty="0"/>
              <a:t>The Fundamentals of GAN</a:t>
            </a:r>
          </a:p>
          <a:p>
            <a:r>
              <a:rPr lang="en-US" dirty="0"/>
              <a:t>FAT-GAN</a:t>
            </a:r>
          </a:p>
        </p:txBody>
      </p:sp>
    </p:spTree>
    <p:extLst>
      <p:ext uri="{BB962C8B-B14F-4D97-AF65-F5344CB8AC3E}">
        <p14:creationId xmlns:p14="http://schemas.microsoft.com/office/powerpoint/2010/main" val="1903552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dirty="0"/>
              <a:t>AI arts sold for $432,500 in Christie’s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772816"/>
            <a:ext cx="858202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614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Reality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805755"/>
            <a:ext cx="4055727" cy="40770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1805755"/>
            <a:ext cx="4093034" cy="40770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4285" y="6237312"/>
            <a:ext cx="785921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Source: Metz and Collins, 2018</a:t>
            </a:r>
          </a:p>
        </p:txBody>
      </p:sp>
    </p:spTree>
    <p:extLst>
      <p:ext uri="{BB962C8B-B14F-4D97-AF65-F5344CB8AC3E}">
        <p14:creationId xmlns:p14="http://schemas.microsoft.com/office/powerpoint/2010/main" val="1186089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4.5 Years of GAN Progress on Face Generation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371600"/>
            <a:ext cx="5904656" cy="458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17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65D36-9AD0-4C36-987E-5620353A0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 Face Generation Today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A22538-8977-49D1-865B-D14BC6B6A5FD}"/>
              </a:ext>
            </a:extLst>
          </p:cNvPr>
          <p:cNvSpPr/>
          <p:nvPr/>
        </p:nvSpPr>
        <p:spPr>
          <a:xfrm>
            <a:off x="1403648" y="6260068"/>
            <a:ext cx="59584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https://www.thispersondoesnotexist.com/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328C9AB-21C9-440D-AFEA-6346B0699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012082"/>
            <a:ext cx="2921496" cy="2921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48F1CD2A-B194-4568-9F8D-FD1ADAABA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2012082"/>
            <a:ext cx="2921496" cy="2921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A654C0BC-C236-4507-B919-315F84D80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2019672"/>
            <a:ext cx="2921496" cy="2921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3034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Adversarial Learning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457200" y="1437516"/>
            <a:ext cx="8229600" cy="4525963"/>
          </a:xfrm>
        </p:spPr>
        <p:txBody>
          <a:bodyPr/>
          <a:lstStyle/>
          <a:p>
            <a:r>
              <a:rPr lang="en-US" altLang="en-US" dirty="0" err="1"/>
              <a:t>AlphaGo</a:t>
            </a:r>
            <a:endParaRPr lang="en-US" altLang="en-US" dirty="0"/>
          </a:p>
          <a:p>
            <a:pPr lvl="1"/>
            <a:r>
              <a:rPr lang="en-US" altLang="en-US" dirty="0"/>
              <a:t>Convolutional Neural Network (CNN)</a:t>
            </a:r>
          </a:p>
          <a:p>
            <a:r>
              <a:rPr lang="en-US" altLang="en-US" dirty="0" err="1"/>
              <a:t>AlphaGo</a:t>
            </a:r>
            <a:r>
              <a:rPr lang="en-US" altLang="en-US" dirty="0"/>
              <a:t> Zero</a:t>
            </a:r>
          </a:p>
          <a:p>
            <a:pPr lvl="1"/>
            <a:r>
              <a:rPr lang="en-US" altLang="en-US" dirty="0"/>
              <a:t>Adversarial Network</a:t>
            </a:r>
          </a:p>
        </p:txBody>
      </p:sp>
      <p:pic>
        <p:nvPicPr>
          <p:cNvPr id="12292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408394"/>
            <a:ext cx="3503762" cy="1147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3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" y="3065603"/>
            <a:ext cx="4640130" cy="2642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Alphago Zero Progres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7548" y="2924944"/>
            <a:ext cx="4465147" cy="280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079301" y="6194047"/>
            <a:ext cx="13532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DeepMind</a:t>
            </a:r>
          </a:p>
        </p:txBody>
      </p:sp>
    </p:spTree>
    <p:extLst>
      <p:ext uri="{BB962C8B-B14F-4D97-AF65-F5344CB8AC3E}">
        <p14:creationId xmlns:p14="http://schemas.microsoft.com/office/powerpoint/2010/main" val="2392456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 (GAN)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Generative Adversarial Networks (GAN)</a:t>
            </a:r>
          </a:p>
          <a:p>
            <a:pPr lvl="1"/>
            <a:r>
              <a:rPr lang="en-US" dirty="0"/>
              <a:t>Introduced by Ian </a:t>
            </a:r>
            <a:r>
              <a:rPr lang="en-US" dirty="0" err="1"/>
              <a:t>Goodfellow</a:t>
            </a:r>
            <a:r>
              <a:rPr lang="en-US" dirty="0"/>
              <a:t> et al. in 2014</a:t>
            </a:r>
          </a:p>
          <a:p>
            <a:pPr lvl="1"/>
            <a:r>
              <a:rPr lang="en-US" dirty="0"/>
              <a:t>Deep neural network architectures comprised of two nets</a:t>
            </a:r>
          </a:p>
          <a:p>
            <a:pPr lvl="2"/>
            <a:r>
              <a:rPr lang="en-US" dirty="0"/>
              <a:t>A Generator</a:t>
            </a:r>
          </a:p>
          <a:p>
            <a:pPr lvl="2"/>
            <a:r>
              <a:rPr lang="en-US" dirty="0"/>
              <a:t>A Discriminator</a:t>
            </a:r>
          </a:p>
          <a:p>
            <a:pPr lvl="1"/>
            <a:r>
              <a:rPr lang="en-US" dirty="0"/>
              <a:t>Both nets are trying to optimize a different and opposing loss function in a zero-</a:t>
            </a:r>
            <a:r>
              <a:rPr lang="en-US" dirty="0" err="1"/>
              <a:t>zum</a:t>
            </a:r>
            <a:r>
              <a:rPr lang="en-US" dirty="0"/>
              <a:t> game</a:t>
            </a:r>
          </a:p>
          <a:p>
            <a:r>
              <a:rPr lang="en-US" dirty="0"/>
              <a:t>Potential of GAN</a:t>
            </a:r>
          </a:p>
          <a:p>
            <a:pPr lvl="1"/>
            <a:r>
              <a:rPr lang="en-US" dirty="0"/>
              <a:t>Can be trained to mimic any distribution of data</a:t>
            </a:r>
          </a:p>
          <a:p>
            <a:pPr lvl="1"/>
            <a:r>
              <a:rPr lang="en-US" dirty="0"/>
              <a:t>Create worlds eerily similar to our own in any domain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“The most interesting idea in the last 10 years in machine learning” – Yann </a:t>
            </a:r>
            <a:r>
              <a:rPr lang="en-US" dirty="0" err="1"/>
              <a:t>LeCun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483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 (GAN)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Adversarial Learning</a:t>
            </a:r>
          </a:p>
          <a:p>
            <a:r>
              <a:rPr lang="en-US" dirty="0"/>
              <a:t>GAN Architecture</a:t>
            </a:r>
          </a:p>
          <a:p>
            <a:r>
              <a:rPr lang="en-US" dirty="0">
                <a:solidFill>
                  <a:schemeClr val="bg2"/>
                </a:solidFill>
              </a:rPr>
              <a:t>DCGAN</a:t>
            </a:r>
          </a:p>
          <a:p>
            <a:r>
              <a:rPr lang="en-US" dirty="0">
                <a:solidFill>
                  <a:schemeClr val="bg2"/>
                </a:solidFill>
              </a:rPr>
              <a:t>GAN Applications</a:t>
            </a:r>
          </a:p>
          <a:p>
            <a:r>
              <a:rPr lang="en-US" dirty="0">
                <a:solidFill>
                  <a:schemeClr val="bg2"/>
                </a:solidFill>
              </a:rPr>
              <a:t>The Fundamentals of GAN</a:t>
            </a:r>
          </a:p>
          <a:p>
            <a:r>
              <a:rPr lang="en-US" dirty="0">
                <a:solidFill>
                  <a:schemeClr val="bg2"/>
                </a:solidFill>
              </a:rPr>
              <a:t>FAT-GAN</a:t>
            </a:r>
          </a:p>
        </p:txBody>
      </p:sp>
    </p:spTree>
    <p:extLst>
      <p:ext uri="{BB962C8B-B14F-4D97-AF65-F5344CB8AC3E}">
        <p14:creationId xmlns:p14="http://schemas.microsoft.com/office/powerpoint/2010/main" val="4099266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General Architecture of GAN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628800"/>
            <a:ext cx="8790326" cy="416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18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2826"/>
            <a:ext cx="8229600" cy="4525963"/>
          </a:xfrm>
        </p:spPr>
        <p:txBody>
          <a:bodyPr/>
          <a:lstStyle/>
          <a:p>
            <a:r>
              <a:rPr lang="en-US" dirty="0"/>
              <a:t>Generating Hand-writing Digits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112" y="2204864"/>
            <a:ext cx="7343775" cy="3162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75856" y="6381328"/>
            <a:ext cx="25295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mage credit: </a:t>
            </a:r>
            <a:r>
              <a:rPr lang="en-US" sz="1400" b="0" dirty="0" err="1"/>
              <a:t>Thalles</a:t>
            </a:r>
            <a:r>
              <a:rPr lang="en-US" sz="1400" b="0" dirty="0"/>
              <a:t> Silva</a:t>
            </a:r>
          </a:p>
        </p:txBody>
      </p:sp>
    </p:spTree>
    <p:extLst>
      <p:ext uri="{BB962C8B-B14F-4D97-AF65-F5344CB8AC3E}">
        <p14:creationId xmlns:p14="http://schemas.microsoft.com/office/powerpoint/2010/main" val="3000105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by Step GAN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929" y="32329"/>
            <a:ext cx="5170575" cy="6858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10958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 Discriminator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Binary Discriminator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058" y="2510298"/>
            <a:ext cx="7227884" cy="270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367523"/>
      </p:ext>
    </p:extLst>
  </p:cSld>
  <p:clrMapOvr>
    <a:masterClrMapping/>
  </p:clrMapOvr>
</p:sld>
</file>

<file path=ppt/theme/theme1.xml><?xml version="1.0" encoding="utf-8"?>
<a:theme xmlns:a="http://schemas.openxmlformats.org/drawingml/2006/main" name="17_habv">
  <a:themeElements>
    <a:clrScheme name="17_habv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7_habv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17_habv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7_habv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7_habv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enutzerdefiniertes Design">
  <a:themeElements>
    <a:clrScheme name="Benutzerdefiniertes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enutzerdefiniertes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Benutzerdefiniertes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17_habv</Template>
  <TotalTime>36749</TotalTime>
  <Words>406</Words>
  <Application>Microsoft Office PowerPoint</Application>
  <PresentationFormat>On-screen Show (4:3)</PresentationFormat>
  <Paragraphs>91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SimSun</vt:lpstr>
      <vt:lpstr>Arial</vt:lpstr>
      <vt:lpstr>Calibri</vt:lpstr>
      <vt:lpstr>Helvetica</vt:lpstr>
      <vt:lpstr>Times New Roman</vt:lpstr>
      <vt:lpstr>Verdana</vt:lpstr>
      <vt:lpstr>Wingdings</vt:lpstr>
      <vt:lpstr>17_habv</vt:lpstr>
      <vt:lpstr>Benutzerdefiniertes Design</vt:lpstr>
      <vt:lpstr>PowerPoint Presentation</vt:lpstr>
      <vt:lpstr>Generative Adversarial Network (GAN)</vt:lpstr>
      <vt:lpstr>Adversarial Learning</vt:lpstr>
      <vt:lpstr>Generative Adversarial Network (GAN)</vt:lpstr>
      <vt:lpstr>Generative Adversarial Network (GAN)</vt:lpstr>
      <vt:lpstr>General Architecture of GAN</vt:lpstr>
      <vt:lpstr>A GAN Example</vt:lpstr>
      <vt:lpstr>Step by Step GAN</vt:lpstr>
      <vt:lpstr>Training a Discriminator</vt:lpstr>
      <vt:lpstr>Training the Generator</vt:lpstr>
      <vt:lpstr>Demo: MNIST GAN</vt:lpstr>
      <vt:lpstr>Generative Adversarial Network (GAN)</vt:lpstr>
      <vt:lpstr>Deep Convolutional GAN (DCGAN)</vt:lpstr>
      <vt:lpstr>DCGAN Architecture</vt:lpstr>
      <vt:lpstr>DCGAN on MNIST</vt:lpstr>
      <vt:lpstr>Demo: Using GAN to draw your own flamingo</vt:lpstr>
      <vt:lpstr>Generative Adversarial Network (GAN)</vt:lpstr>
      <vt:lpstr>The Power of GAN</vt:lpstr>
      <vt:lpstr>Generating Virtual Arts</vt:lpstr>
      <vt:lpstr>AI Arts</vt:lpstr>
      <vt:lpstr>Virtual Reality</vt:lpstr>
      <vt:lpstr>4.5 Years of GAN Progress on Face Generation</vt:lpstr>
      <vt:lpstr>GAN Face Generation Today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Recommender Systems</dc:title>
  <dc:creator>yaohang@cs.odu.edu</dc:creator>
  <cp:lastModifiedBy>Yaohang Li</cp:lastModifiedBy>
  <cp:revision>1408</cp:revision>
  <cp:lastPrinted>2012-01-06T11:37:45Z</cp:lastPrinted>
  <dcterms:created xsi:type="dcterms:W3CDTF">2006-04-22T09:23:14Z</dcterms:created>
  <dcterms:modified xsi:type="dcterms:W3CDTF">2020-06-24T16:50:55Z</dcterms:modified>
</cp:coreProperties>
</file>